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63" r:id="rId3"/>
    <p:sldId id="264" r:id="rId4"/>
    <p:sldId id="277" r:id="rId5"/>
    <p:sldId id="348" r:id="rId6"/>
    <p:sldId id="257" r:id="rId7"/>
    <p:sldId id="276" r:id="rId8"/>
    <p:sldId id="259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7" r:id="rId47"/>
    <p:sldId id="386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398" r:id="rId59"/>
    <p:sldId id="399" r:id="rId60"/>
    <p:sldId id="400" r:id="rId61"/>
    <p:sldId id="401" r:id="rId62"/>
    <p:sldId id="402" r:id="rId63"/>
    <p:sldId id="403" r:id="rId64"/>
    <p:sldId id="404" r:id="rId65"/>
    <p:sldId id="405" r:id="rId66"/>
    <p:sldId id="406" r:id="rId67"/>
    <p:sldId id="407" r:id="rId68"/>
    <p:sldId id="408" r:id="rId69"/>
    <p:sldId id="409" r:id="rId70"/>
    <p:sldId id="410" r:id="rId71"/>
    <p:sldId id="411" r:id="rId72"/>
    <p:sldId id="412" r:id="rId73"/>
    <p:sldId id="413" r:id="rId74"/>
    <p:sldId id="414" r:id="rId75"/>
    <p:sldId id="415" r:id="rId76"/>
    <p:sldId id="416" r:id="rId77"/>
    <p:sldId id="417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ttard" initials="AA" lastIdx="2" clrIdx="0">
    <p:extLst>
      <p:ext uri="{19B8F6BF-5375-455C-9EA6-DF929625EA0E}">
        <p15:presenceInfo xmlns:p15="http://schemas.microsoft.com/office/powerpoint/2012/main" userId="56c7af673aecff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>
      <p:cViewPr>
        <p:scale>
          <a:sx n="100" d="100"/>
          <a:sy n="100" d="100"/>
        </p:scale>
        <p:origin x="7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98C04-9E5E-451F-B1E8-32120E085B2F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84E8D-EB33-48D4-8045-C42E2C8A0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1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79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50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78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32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13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4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39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4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74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67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53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18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4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24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14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816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82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30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448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27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22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113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75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40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45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414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00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37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884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904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95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25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617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850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561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0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866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018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41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683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581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61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745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75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677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304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513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580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441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676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538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625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28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165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727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4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261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183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02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535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485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78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783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26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147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449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266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8768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80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34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75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3B76B-B297-4A05-AE6D-6D19D4355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207AA-1266-4B9C-B681-B8BBC1213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8E842-4E38-4746-9F30-E38A32DDC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09D0-2E2D-4576-9581-992E77D7F9F9}" type="datetime1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EEAA7-493F-4CC7-997B-0EB2888B4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57B79-C00A-4C35-BEF9-0CD59AA0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99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A06D-4151-4E22-AA8F-AD4B508AC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DA1F41-A09F-4CBD-9740-C8BFB18A2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2C3F2-C181-44A8-BB64-98CED6EF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62A8-9106-478C-82C9-85C4D8753663}" type="datetime1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25D97-2137-474B-BB47-7FA3CBF4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52132-24BA-482C-9681-A99FBF62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8CA734-54B9-4517-930F-BB7B0165B3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FC5B5-445C-454C-852C-582D2BF41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79284-79B0-4D59-BDB0-FA7A117E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AF4A-80A9-43A3-82B8-5373B7C897E3}" type="datetime1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E986-81C9-4877-9057-3C98525D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EA329-480F-4F2A-9DCC-4A6D9457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16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FE16-77BD-43D6-AE09-D70E366C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78A9D-C754-4577-9DE7-4EB597C36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5F4BA-0F11-40B6-A40D-30E351247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Integrating Arm Cortex-M1 Soft CPUs into Xilinx FPGAs Workshop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2C4D6-0A46-4C04-ACB7-F154CB2F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67E6-1043-473C-B430-ACE564B2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4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5F93-B5F4-471D-84F5-4986EDAF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E0EB3-CF75-49B8-8241-A5102B409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1A29F-CA8C-4852-8EF5-0EEFF184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0D27-F759-4BB9-A74A-BD116BE4FD2A}" type="datetime1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92CFF-8AC1-41BD-B938-D527639E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CCAE9-B867-42D1-9C05-2CC663D0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2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36626-AE8A-4026-96C3-D855987D7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04795-B124-404A-8F93-B7545AFF7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09119-A809-4667-8EF9-B705301E6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2C896-8D61-43EC-876C-FD3DBF3BA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A777-792C-4049-89AA-C4D825EC1A4B}" type="datetime1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0941B-A79C-48E1-AA3C-44EFD8ABF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4029D-AD0B-455C-80E9-147D7BE06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71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7E46-01B6-4A51-9C88-69066A829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D7957-D3A4-4305-A2BA-3C3682A23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B9756-0820-4F9B-857D-540B02C3F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4BA15-C86D-4DC7-B552-D1EB44447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AB69C-322B-4D4C-AF35-E1434508A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95221-D055-4DD3-B7B8-7BAB2421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29E72-DEEC-4BAC-9013-E70BED12C4EC}" type="datetime1">
              <a:rPr lang="en-US" smtClean="0"/>
              <a:t>2/24/2021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1A8E6D-FCA1-4743-89F8-2F1D7B91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BD95C-6629-49E5-ABB8-4E8BBF3C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1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A402-468B-4AB3-97E3-C617DE72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927401-541B-4705-B95A-2D96388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837DA-9E57-425C-BEE5-80CCA221B860}" type="datetime1">
              <a:rPr lang="en-US" smtClean="0"/>
              <a:t>2/24/2021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C46F1A-0607-46E0-A637-E113100E0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ABC4C-051E-4F8C-A75B-CA1E219A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8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8E7B8-6EA3-461A-8B9C-23CD3DF3A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39C54-F12F-4F39-8251-CA876262F5CE}" type="datetime1">
              <a:rPr lang="en-US" smtClean="0"/>
              <a:t>2/24/2021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7D91F-46A1-493D-892D-2505BDE08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3F9CA-F145-4F9B-897F-BBE950F22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66380-887D-4F2E-94C7-A0C210B9D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994BD-9AD1-4057-B185-69216ED7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B946B-DA1E-47C8-B4BE-7FA85AEBF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BC02C-1F68-41AC-B68B-E0196DF06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BF144-7B92-4293-9DF9-3DE640C60A5D}" type="datetime1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72210-340B-405A-BAE9-02535C020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F795D-E0E6-4044-A37B-47B9FBEC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6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8C96-6531-4CB8-832C-AE210F58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2F941F-3C38-4091-98FA-4EB256926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469BA-52D4-4C5F-B611-604850ADB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8AF81-0D3A-4C9E-AA83-DDF76229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2D547-DBAF-42E0-A053-6D6D5BB528DB}" type="datetime1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FBFA4-AB81-48BE-8E34-0E2DE6709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13717-B3D2-4F33-A87D-A9354950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3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BC1CC5-A931-4882-AC52-6A65286DA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77721-6F3A-462C-B394-8F4A08BE4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36C1F-E69D-4302-953F-9BB8B0552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73522-CA21-4EED-8420-289AA7B5D31B}" type="datetime1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42175-BA40-4F4E-AFC0-D292CFC50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1C41-15C0-4B34-BAF1-AEAF04BC5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c" descr=" ">
            <a:extLst>
              <a:ext uri="{FF2B5EF4-FFF2-40B4-BE49-F238E27FC236}">
                <a16:creationId xmlns:a16="http://schemas.microsoft.com/office/drawing/2014/main" id="{8149D057-678C-469A-AEED-61928EF07F18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2129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TaylorCEngFIET/CrowdSupplyWorkShop1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adam@adiuvoengineering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digilentinc.com/basys-3-artix-7-fpga-beginner-board-recommended-for-introductory-user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/index.html/content/xilinx/en/downloadNav/viti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TaylorCEngFIET/CrowdSupplyWorkShop1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59E5B-84E1-414C-A9BF-22AF1999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C8D3D-8775-4098-A8AC-734F29B6A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2020 </a:t>
            </a:r>
            <a:r>
              <a:rPr lang="en-US" dirty="0" err="1"/>
              <a:t>Adiuvo</a:t>
            </a:r>
            <a:r>
              <a:rPr lang="en-US" dirty="0"/>
              <a:t> Engineering &amp; Training, Ltd.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073E9E-314E-4AB2-B263-9724E1A09F83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/>
              <a:t>Crowd Supply</a:t>
            </a:r>
            <a:endParaRPr lang="en-US" sz="5400" b="1" dirty="0">
              <a:solidFill>
                <a:srgbClr val="FF0000"/>
              </a:solidFill>
            </a:endParaRPr>
          </a:p>
          <a:p>
            <a:pPr algn="l"/>
            <a:endParaRPr lang="en-US" sz="5400" b="1" dirty="0"/>
          </a:p>
          <a:p>
            <a:pPr algn="l"/>
            <a:r>
              <a:rPr lang="en-US" sz="4800" dirty="0"/>
              <a:t>Course Workbook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64601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200401" y="1598528"/>
            <a:ext cx="5810250" cy="42593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 – </a:t>
            </a:r>
            <a:r>
              <a:rPr lang="en-US" dirty="0"/>
              <a:t>When the Basys3 board is installed a green check will appear next to the board. Click close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96BFB12-7D21-449A-A70D-7D3D4176E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5" y="1712629"/>
            <a:ext cx="5560650" cy="40015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9B9273-B6FD-4B54-B282-9C80DD3B65CB}"/>
              </a:ext>
            </a:extLst>
          </p:cNvPr>
          <p:cNvSpPr/>
          <p:nvPr/>
        </p:nvSpPr>
        <p:spPr>
          <a:xfrm>
            <a:off x="3589722" y="3857625"/>
            <a:ext cx="635726" cy="275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303E5C-2100-4CF8-A1DB-C7F8E30679EA}"/>
              </a:ext>
            </a:extLst>
          </p:cNvPr>
          <p:cNvSpPr/>
          <p:nvPr/>
        </p:nvSpPr>
        <p:spPr>
          <a:xfrm>
            <a:off x="8238308" y="5472147"/>
            <a:ext cx="635726" cy="156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917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628900" y="1685925"/>
            <a:ext cx="6105525" cy="4305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 – </a:t>
            </a:r>
            <a:r>
              <a:rPr lang="en-US" dirty="0"/>
              <a:t>Create a new project, in the dialog which follows enter a Project name and location click next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0282FAC-CA57-4358-8AC0-A3B508D56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27" y="1785331"/>
            <a:ext cx="5882727" cy="41179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9B9273-B6FD-4B54-B282-9C80DD3B65CB}"/>
              </a:ext>
            </a:extLst>
          </p:cNvPr>
          <p:cNvSpPr/>
          <p:nvPr/>
        </p:nvSpPr>
        <p:spPr>
          <a:xfrm>
            <a:off x="2847703" y="2279716"/>
            <a:ext cx="5695406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>
            <a:off x="6718328" y="5524500"/>
            <a:ext cx="736209" cy="378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676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771775" y="1676401"/>
            <a:ext cx="5838825" cy="419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 – </a:t>
            </a:r>
            <a:r>
              <a:rPr lang="en-US" dirty="0"/>
              <a:t>On the next tab, select RTL Project and check “do no specify sources at this time”, click next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F6E52D-DB72-4C93-A38D-37C4D255F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788" y="1825732"/>
            <a:ext cx="5554980" cy="38884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9B9273-B6FD-4B54-B282-9C80DD3B65CB}"/>
              </a:ext>
            </a:extLst>
          </p:cNvPr>
          <p:cNvSpPr/>
          <p:nvPr/>
        </p:nvSpPr>
        <p:spPr>
          <a:xfrm>
            <a:off x="3097381" y="2377440"/>
            <a:ext cx="5175762" cy="573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>
            <a:off x="6690360" y="5372100"/>
            <a:ext cx="736209" cy="342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478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790825" y="1598529"/>
            <a:ext cx="6315075" cy="4440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 – </a:t>
            </a:r>
            <a:r>
              <a:rPr lang="en-US" dirty="0"/>
              <a:t>On the next tab select the Basys3 board and click next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EEF9533-CDAB-4458-8401-AADDDFC17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949" y="1683824"/>
            <a:ext cx="6058417" cy="42408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9B9273-B6FD-4B54-B282-9C80DD3B65CB}"/>
              </a:ext>
            </a:extLst>
          </p:cNvPr>
          <p:cNvSpPr/>
          <p:nvPr/>
        </p:nvSpPr>
        <p:spPr>
          <a:xfrm>
            <a:off x="3117547" y="3208185"/>
            <a:ext cx="5654977" cy="573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>
            <a:off x="7018648" y="5534025"/>
            <a:ext cx="736209" cy="312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179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886075" y="1598528"/>
            <a:ext cx="6105525" cy="43355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136863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7 – </a:t>
            </a:r>
            <a:r>
              <a:rPr lang="en-US" dirty="0"/>
              <a:t>On the project summary page click finish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2693E7B-C039-4029-9623-51EAC0E74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28" y="1751729"/>
            <a:ext cx="5790111" cy="40530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>
            <a:off x="7541455" y="5419725"/>
            <a:ext cx="736209" cy="385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08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45920" y="1598528"/>
            <a:ext cx="8598329" cy="43926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8 – </a:t>
            </a:r>
            <a:r>
              <a:rPr lang="en-US" dirty="0"/>
              <a:t>When the project opens from IP Integrator select “Create Block Design”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EC7BB5E-1E8D-4C6A-A0D9-6B6311BB3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25" y="1698297"/>
            <a:ext cx="8376306" cy="41881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>
            <a:off x="1737026" y="2734491"/>
            <a:ext cx="1046322" cy="258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579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467101" y="2060193"/>
            <a:ext cx="3924300" cy="23689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9 – </a:t>
            </a:r>
            <a:r>
              <a:rPr lang="en-US" dirty="0"/>
              <a:t>Leave the defaults in the dialog box which appears, click OK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970CD3-C1CE-4E13-A1C1-56FBC83CD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15" y="2231988"/>
            <a:ext cx="3676650" cy="20193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>
            <a:off x="5359789" y="3808877"/>
            <a:ext cx="736209" cy="258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198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04975" y="1770323"/>
            <a:ext cx="8743950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10 – </a:t>
            </a:r>
            <a:r>
              <a:rPr lang="en-US" dirty="0"/>
              <a:t>Once the Block Design is created select the board tab and drag the system clock onto the block design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868ADB-0BE5-4554-888B-534B8E2DE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87" y="1918008"/>
            <a:ext cx="8490024" cy="42450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>
            <a:off x="4060895" y="2314104"/>
            <a:ext cx="409471" cy="176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0B8FB35-113B-4BCB-B9F5-CC42DF1036B2}"/>
              </a:ext>
            </a:extLst>
          </p:cNvPr>
          <p:cNvSpPr/>
          <p:nvPr/>
        </p:nvSpPr>
        <p:spPr>
          <a:xfrm rot="411324">
            <a:off x="3925589" y="3081846"/>
            <a:ext cx="3458329" cy="1666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199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45920" y="1598528"/>
            <a:ext cx="8598329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11 – </a:t>
            </a:r>
            <a:r>
              <a:rPr lang="en-US" dirty="0"/>
              <a:t>From the board tab drag the Reset signal on to the Clock Wizard Reset Pin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DC860EC-916A-42AA-A271-DBFDB8BEA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94" y="1709190"/>
            <a:ext cx="8272180" cy="434581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00B8FB35-113B-4BCB-B9F5-CC42DF1036B2}"/>
              </a:ext>
            </a:extLst>
          </p:cNvPr>
          <p:cNvSpPr/>
          <p:nvPr/>
        </p:nvSpPr>
        <p:spPr>
          <a:xfrm>
            <a:off x="4152589" y="3419323"/>
            <a:ext cx="2578901" cy="13102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>
            <a:off x="3947853" y="2345106"/>
            <a:ext cx="409471" cy="176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12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581275" y="1598528"/>
            <a:ext cx="6553200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12 – </a:t>
            </a:r>
            <a:r>
              <a:rPr lang="en-US" dirty="0"/>
              <a:t>Double click on the clock wizard and select CLK1 = 20 MHz, CLK2 = 25MHz, CLK3 = 50MHz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8490B3C-8504-418E-94A1-5AD86E5F6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740856"/>
            <a:ext cx="6268334" cy="42881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>
            <a:off x="4600996" y="2689436"/>
            <a:ext cx="2374570" cy="739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13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99DE-44D7-433D-8C72-BC3E0E54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2CAEA68-8B75-4C65-B89D-367332FA42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8895966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70989">
                  <a:extLst>
                    <a:ext uri="{9D8B030D-6E8A-4147-A177-3AD203B41FA5}">
                      <a16:colId xmlns:a16="http://schemas.microsoft.com/office/drawing/2014/main" val="3763110940"/>
                    </a:ext>
                  </a:extLst>
                </a:gridCol>
                <a:gridCol w="4944611">
                  <a:extLst>
                    <a:ext uri="{9D8B030D-6E8A-4147-A177-3AD203B41FA5}">
                      <a16:colId xmlns:a16="http://schemas.microsoft.com/office/drawing/2014/main" val="2207997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About this Workbook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 action="ppaction://hlinksldjump"/>
                        </a:rPr>
                        <a:t>Slide 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453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Pre-Lab: Workshop Pre-requisites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 action="ppaction://hlinksldjump"/>
                        </a:rPr>
                        <a:t>Slide 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129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 : Implementing the Vivado Design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 action="ppaction://hlinksldjump"/>
                        </a:rPr>
                        <a:t>Slide 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95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6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83630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3A162-AF5C-44D0-856A-59DC3F0C7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CE373-8B15-4840-88FF-308B737B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9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52600" y="1638300"/>
            <a:ext cx="8410575" cy="43529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13 – </a:t>
            </a:r>
            <a:r>
              <a:rPr lang="en-US" dirty="0"/>
              <a:t>Click on the + symbol and add a MicroBlaze to the block design 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A6CE82-21F6-4441-B98B-92B4674F5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71" y="1807358"/>
            <a:ext cx="8186626" cy="40933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>
            <a:off x="6020295" y="2231989"/>
            <a:ext cx="323355" cy="289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570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409825" y="1874754"/>
            <a:ext cx="6800850" cy="42688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14 – </a:t>
            </a:r>
            <a:r>
              <a:rPr lang="en-US" dirty="0"/>
              <a:t>Run the Block Automation and set the local memory to 128KB and ensure the Peripheral AXI  Port is enabled 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C53D28-C351-4073-A51C-DC24CA4BB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815" y="1968352"/>
            <a:ext cx="6601130" cy="402901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>
            <a:off x="4524375" y="3438525"/>
            <a:ext cx="2895904" cy="1912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315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057400" y="1988879"/>
            <a:ext cx="7705725" cy="39379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15 – </a:t>
            </a:r>
            <a:r>
              <a:rPr lang="en-US" dirty="0"/>
              <a:t>This will create the MicroBlaze System as shown below. From the board tab drag the USB UART on to the block design.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F1107D-20B3-40B8-9C94-056EF9DF9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48" y="2091547"/>
            <a:ext cx="7524750" cy="37623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 flipH="1" flipV="1">
            <a:off x="4133849" y="2450543"/>
            <a:ext cx="400049" cy="164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747E74A-7201-4183-8050-27C562165B45}"/>
              </a:ext>
            </a:extLst>
          </p:cNvPr>
          <p:cNvSpPr/>
          <p:nvPr/>
        </p:nvSpPr>
        <p:spPr>
          <a:xfrm rot="168454">
            <a:off x="3962400" y="3552201"/>
            <a:ext cx="4572000" cy="164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845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152650" y="2054780"/>
            <a:ext cx="7629526" cy="39364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16 – </a:t>
            </a:r>
            <a:r>
              <a:rPr lang="en-US" dirty="0"/>
              <a:t>From the boards tab drag and drop the 4 Push Buttons onto block diagram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8484F2-4838-4E9E-A87D-E04F29C55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621" y="2155806"/>
            <a:ext cx="7439025" cy="37195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 flipH="1" flipV="1">
            <a:off x="4057650" y="2505276"/>
            <a:ext cx="400049" cy="164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747E74A-7201-4183-8050-27C562165B45}"/>
              </a:ext>
            </a:extLst>
          </p:cNvPr>
          <p:cNvSpPr/>
          <p:nvPr/>
        </p:nvSpPr>
        <p:spPr>
          <a:xfrm rot="406917">
            <a:off x="4205758" y="3671124"/>
            <a:ext cx="4246266" cy="650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2983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038475" y="1562100"/>
            <a:ext cx="6286500" cy="468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17 – </a:t>
            </a:r>
            <a:r>
              <a:rPr lang="en-US" dirty="0"/>
              <a:t>Double click on the GPIO IP Block and re-customize it for a second channel of all outputs and width of 16 bits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0DA8DC-6537-4EDB-BE2D-ACCB842B4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03" y="1660310"/>
            <a:ext cx="6095986" cy="44624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 flipH="1" flipV="1">
            <a:off x="5114923" y="3809058"/>
            <a:ext cx="3952876" cy="1601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576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371724" y="1598528"/>
            <a:ext cx="7458075" cy="46308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18 – </a:t>
            </a:r>
            <a:r>
              <a:rPr lang="en-US" dirty="0"/>
              <a:t>Run the Connection Automation and connect the UART and GPIO S_AXI interfaces to the MicroBlaze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0BB29A-C41F-4D6F-A232-CCF205DB9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112" y="1722369"/>
            <a:ext cx="7217776" cy="440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 flipH="1" flipV="1">
            <a:off x="8220075" y="5721136"/>
            <a:ext cx="723900" cy="308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781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43076" y="1770283"/>
            <a:ext cx="8477250" cy="4440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19 – </a:t>
            </a:r>
            <a:r>
              <a:rPr lang="en-US" dirty="0"/>
              <a:t>Open a web browser and clone the IP files from the GitHub </a:t>
            </a:r>
            <a:r>
              <a:rPr lang="en-US" dirty="0">
                <a:hlinkClick r:id="rId3"/>
              </a:rPr>
              <a:t>https://github.com/ATaylorCEngFIET/Crowd SupplyWorkShop1</a:t>
            </a:r>
            <a:r>
              <a:rPr lang="en-US" dirty="0"/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0BAFE9E-2AB3-4BB2-91E4-2BE924B14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09" y="1883634"/>
            <a:ext cx="8153400" cy="41956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 flipH="1" flipV="1">
            <a:off x="1877909" y="1883634"/>
            <a:ext cx="2417866" cy="821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915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45920" y="1598528"/>
            <a:ext cx="8598329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20 – </a:t>
            </a:r>
            <a:r>
              <a:rPr lang="en-US" dirty="0"/>
              <a:t>This will clone three files one RTL File, a XDC constraints and an HLS IP core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FFA36D-10D4-4693-A862-A30F32ED1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09" y="1711880"/>
            <a:ext cx="8362950" cy="43034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 flipH="1" flipV="1">
            <a:off x="2678009" y="2111930"/>
            <a:ext cx="2417866" cy="7455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755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571750" y="1854755"/>
            <a:ext cx="6581775" cy="4336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21 – </a:t>
            </a:r>
            <a:r>
              <a:rPr lang="en-US" dirty="0"/>
              <a:t>Click on the Add or Create design sources tab and then next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375438-F39F-46F8-BA8F-3AA15B77C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1992345"/>
            <a:ext cx="6296025" cy="40738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 flipH="1" flipV="1">
            <a:off x="4040084" y="2733675"/>
            <a:ext cx="2417866" cy="392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D5908-70F7-4EA1-9E61-22CD427496F0}"/>
              </a:ext>
            </a:extLst>
          </p:cNvPr>
          <p:cNvSpPr/>
          <p:nvPr/>
        </p:nvSpPr>
        <p:spPr>
          <a:xfrm flipH="1" flipV="1">
            <a:off x="6772274" y="5607832"/>
            <a:ext cx="704851" cy="392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761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62151" y="1876425"/>
            <a:ext cx="8182718" cy="37322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22 – </a:t>
            </a:r>
            <a:r>
              <a:rPr lang="en-US" dirty="0"/>
              <a:t>Select the </a:t>
            </a:r>
            <a:r>
              <a:rPr lang="en-US" dirty="0" err="1"/>
              <a:t>Seven_seg.vhd</a:t>
            </a:r>
            <a:r>
              <a:rPr lang="en-US" dirty="0"/>
              <a:t> RTL file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078D06E-0C54-4062-B152-D9FCE9313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32" y="1990725"/>
            <a:ext cx="7981949" cy="35475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 flipH="1" flipV="1">
            <a:off x="2047132" y="2140359"/>
            <a:ext cx="2417866" cy="392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D5908-70F7-4EA1-9E61-22CD427496F0}"/>
              </a:ext>
            </a:extLst>
          </p:cNvPr>
          <p:cNvSpPr/>
          <p:nvPr/>
        </p:nvSpPr>
        <p:spPr>
          <a:xfrm flipH="1" flipV="1">
            <a:off x="9020174" y="5216038"/>
            <a:ext cx="545857" cy="322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84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3DF26-786E-4AAC-8831-2F18D395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Workbook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40BEE-2310-4AA9-A794-722DD8372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workbook is designed to be used in conjunction with the Crowd Supply lab one workshop.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contents of this workbook are created by </a:t>
            </a:r>
            <a:r>
              <a:rPr lang="en-US" dirty="0" err="1"/>
              <a:t>Adiuvo</a:t>
            </a:r>
            <a:r>
              <a:rPr lang="en-US" dirty="0"/>
              <a:t> Engineering &amp; Training, Ltd.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have any questions about the contents, or need assistance, please contact Adam Taylor at </a:t>
            </a:r>
            <a:r>
              <a:rPr lang="en-US" dirty="0">
                <a:hlinkClick r:id="rId2"/>
              </a:rPr>
              <a:t>adam@adiuvoengineering.com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52772-CFEB-406E-B188-E87E2B71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0CD70-85CF-4C37-84A4-8EE8F159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2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609975" y="2095499"/>
            <a:ext cx="5000626" cy="26479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23 – </a:t>
            </a:r>
            <a:r>
              <a:rPr lang="en-US" dirty="0"/>
              <a:t>Create an RTL Wrapper for the block diagram, by right clicking on the block diagram icon. In the dialog which pops up let Vivado Manage the wrapper. Click OLK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1" name="Picture 10" descr="Graphical user interface, timeline&#10;&#10;Description automatically generated">
            <a:extLst>
              <a:ext uri="{FF2B5EF4-FFF2-40B4-BE49-F238E27FC236}">
                <a16:creationId xmlns:a16="http://schemas.microsoft.com/office/drawing/2014/main" id="{717F5666-603D-47DB-86BB-421B5367D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228850"/>
            <a:ext cx="4762500" cy="24003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 flipH="1" flipV="1">
            <a:off x="4171207" y="3591204"/>
            <a:ext cx="3115418" cy="392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D5908-70F7-4EA1-9E61-22CD427496F0}"/>
              </a:ext>
            </a:extLst>
          </p:cNvPr>
          <p:cNvSpPr/>
          <p:nvPr/>
        </p:nvSpPr>
        <p:spPr>
          <a:xfrm flipH="1" flipV="1">
            <a:off x="6482195" y="4126043"/>
            <a:ext cx="951017" cy="392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467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43100" y="1988879"/>
            <a:ext cx="8096250" cy="42080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24 – </a:t>
            </a:r>
            <a:r>
              <a:rPr lang="en-US" dirty="0"/>
              <a:t>Drag the Seven Seg RTL block onto the block diagram and connect the second output port from the GPIO IP to the input of the Seven Segment Input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F22D1D-1141-4D86-B80A-983663708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97" y="2160673"/>
            <a:ext cx="7881824" cy="3940912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612DDD4-8F06-42E5-9F2E-362A9DACAED7}"/>
              </a:ext>
            </a:extLst>
          </p:cNvPr>
          <p:cNvSpPr/>
          <p:nvPr/>
        </p:nvSpPr>
        <p:spPr>
          <a:xfrm rot="1081110">
            <a:off x="3947176" y="3684163"/>
            <a:ext cx="4163773" cy="507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7592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96835" y="1776759"/>
            <a:ext cx="8598329" cy="44906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25 – </a:t>
            </a:r>
            <a:r>
              <a:rPr lang="en-US" dirty="0"/>
              <a:t>Connect the clock of the Seven Segment to clock 1 (20 MHZ) and make the two ports external – Name them </a:t>
            </a:r>
            <a:r>
              <a:rPr lang="en-US" dirty="0" err="1"/>
              <a:t>seven_seg</a:t>
            </a:r>
            <a:r>
              <a:rPr lang="en-US" dirty="0"/>
              <a:t> &amp; </a:t>
            </a:r>
            <a:r>
              <a:rPr lang="en-US" dirty="0" err="1"/>
              <a:t>seven_seg_led_an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C9469D2-A134-4CC1-AB51-FDD3A8741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58" y="1915040"/>
            <a:ext cx="8464282" cy="42321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7995184" y="3940606"/>
            <a:ext cx="1871230" cy="521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286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457575" y="1598528"/>
            <a:ext cx="5276850" cy="4649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26 – </a:t>
            </a:r>
            <a:r>
              <a:rPr lang="en-US" dirty="0"/>
              <a:t>Open the IP library, right click and select add repository – Select the Cloned Repository as the location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72ADCD9-007C-415A-BD9B-E68A97D5C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73" y="1677990"/>
            <a:ext cx="5124450" cy="44838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038599" y="5259472"/>
            <a:ext cx="1400176" cy="260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315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495675" y="2362199"/>
            <a:ext cx="4867275" cy="28575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27 – </a:t>
            </a:r>
            <a:r>
              <a:rPr lang="en-US" dirty="0"/>
              <a:t>This will add one repository to the project as shown by the dialog, click OK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C71031-3810-469D-9BEF-35399D444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59" y="2500338"/>
            <a:ext cx="4667250" cy="25717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7048496" y="4581524"/>
            <a:ext cx="1104901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502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90700" y="1628775"/>
            <a:ext cx="8258175" cy="42576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28 – </a:t>
            </a:r>
            <a:r>
              <a:rPr lang="en-US" dirty="0"/>
              <a:t>Right click on the user repository and select add IP to repository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213064-35C8-440F-8412-63D70B7CD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296" y="1762047"/>
            <a:ext cx="8029575" cy="40147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942420" y="2686050"/>
            <a:ext cx="2048927" cy="3238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511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289685" y="1711880"/>
            <a:ext cx="9612630" cy="44481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29 – </a:t>
            </a:r>
            <a:r>
              <a:rPr lang="en-US" dirty="0"/>
              <a:t>Select the zip in the cloned directory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0C71D08-B075-407D-8858-FB37B3F17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14" y="1851234"/>
            <a:ext cx="9401175" cy="4178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1501139" y="2176670"/>
            <a:ext cx="1963201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831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45920" y="1598528"/>
            <a:ext cx="8598329" cy="43926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30 – </a:t>
            </a:r>
            <a:r>
              <a:rPr lang="en-US" dirty="0"/>
              <a:t>Under the User Repository you should now see the HUD IP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053C8CA-54E6-49EA-AD96-9113F7AD2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01" y="1711880"/>
            <a:ext cx="8347766" cy="41738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867275" y="2712688"/>
            <a:ext cx="2209800" cy="440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07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76400" y="1598529"/>
            <a:ext cx="8467725" cy="44784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31 – </a:t>
            </a:r>
            <a:r>
              <a:rPr lang="en-US" dirty="0"/>
              <a:t>Float the block diagram and maximize the window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B11FEE7-8B9D-4AE9-84C1-5E2FECC83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0" y="1735951"/>
            <a:ext cx="8269356" cy="42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61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66875" y="1590676"/>
            <a:ext cx="8572500" cy="4514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32 – </a:t>
            </a:r>
            <a:r>
              <a:rPr lang="en-US" dirty="0"/>
              <a:t>Use the + Symbol to add in the Test Pattern Generator, Video Mixer and HUD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2148021E-2493-4BDA-AAF2-3660DCF4F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4" y="1688699"/>
            <a:ext cx="8361181" cy="43025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2068694" y="2511979"/>
            <a:ext cx="3874905" cy="1155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6669E-C09F-47FC-99BE-BBB033C89AEC}"/>
              </a:ext>
            </a:extLst>
          </p:cNvPr>
          <p:cNvSpPr/>
          <p:nvPr/>
        </p:nvSpPr>
        <p:spPr>
          <a:xfrm flipH="1">
            <a:off x="3000374" y="1754457"/>
            <a:ext cx="180976" cy="341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010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4E701E-CACE-41D3-8AC3-88B27FF8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Pre-Lab</a:t>
            </a:r>
            <a:br>
              <a:rPr lang="en-US" dirty="0"/>
            </a:br>
            <a:r>
              <a:rPr lang="en-US" sz="4000" dirty="0"/>
              <a:t>Workshop Pre-requisites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C057E-7276-4FC4-A964-6A9D52AC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0AFF4-65BF-4002-BED6-C19FAA5D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84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867025" y="1598529"/>
            <a:ext cx="6305550" cy="4440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33 – </a:t>
            </a:r>
            <a:r>
              <a:rPr lang="en-US" dirty="0"/>
              <a:t>Double click on the Video Mixer and configure it as below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573769" y="2198554"/>
            <a:ext cx="4417830" cy="2125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4E6ACC79-FCEA-476D-AAC5-AC6C885C1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49" y="1711880"/>
            <a:ext cx="6136417" cy="41978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F6669E-C09F-47FC-99BE-BBB033C89AEC}"/>
              </a:ext>
            </a:extLst>
          </p:cNvPr>
          <p:cNvSpPr/>
          <p:nvPr/>
        </p:nvSpPr>
        <p:spPr>
          <a:xfrm flipH="1">
            <a:off x="8062909" y="5619750"/>
            <a:ext cx="547690" cy="271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79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238500" y="1598528"/>
            <a:ext cx="5105400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34 – </a:t>
            </a:r>
            <a:r>
              <a:rPr lang="en-US" dirty="0"/>
              <a:t>Double click on the Test Pattern Generator and configure it as below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01A390-E760-487E-932E-E3D4CA2A5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37" y="1677990"/>
            <a:ext cx="4857750" cy="43732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933947" y="2666997"/>
            <a:ext cx="3128963" cy="2592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6669E-C09F-47FC-99BE-BBB033C89AEC}"/>
              </a:ext>
            </a:extLst>
          </p:cNvPr>
          <p:cNvSpPr/>
          <p:nvPr/>
        </p:nvSpPr>
        <p:spPr>
          <a:xfrm flipH="1">
            <a:off x="6896098" y="5721137"/>
            <a:ext cx="571499" cy="245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170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828800" y="1809750"/>
            <a:ext cx="8048625" cy="36064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35 – </a:t>
            </a:r>
            <a:r>
              <a:rPr lang="en-US" dirty="0"/>
              <a:t>Connect the Test Pattern Generator to the Stream Video in on the Video Mixer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89E1A-78DD-417A-9ADE-BDE2D08A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751" y="1898771"/>
            <a:ext cx="7810500" cy="34219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3605210" y="3162299"/>
            <a:ext cx="4548189" cy="1876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166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590675" y="1598529"/>
            <a:ext cx="8562975" cy="3817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36 – </a:t>
            </a:r>
            <a:r>
              <a:rPr lang="en-US" dirty="0"/>
              <a:t>Connect the HUD OP to Stream AXIS Video 1 on the Video Mixer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56159-8727-4B8C-B317-D16884089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606" y="1711880"/>
            <a:ext cx="8303396" cy="35861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3528588" y="2124074"/>
            <a:ext cx="4862936" cy="1807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24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371725" y="1598529"/>
            <a:ext cx="7194306" cy="44688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37 – </a:t>
            </a:r>
            <a:r>
              <a:rPr lang="en-US" dirty="0"/>
              <a:t>Run the connection automation and for all three modules select the clock wizard OP3 50MHz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1DDA46B-872B-48CB-96A2-EBC40311B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043" y="1711880"/>
            <a:ext cx="6918081" cy="42224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703095" y="3428998"/>
            <a:ext cx="3145505" cy="4625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275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45920" y="1638300"/>
            <a:ext cx="8598329" cy="45462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38 – </a:t>
            </a:r>
            <a:r>
              <a:rPr lang="en-US" dirty="0"/>
              <a:t>Check the Clock network to the HUD, TPG and </a:t>
            </a:r>
            <a:r>
              <a:rPr lang="en-US" dirty="0" err="1"/>
              <a:t>Vmixer</a:t>
            </a:r>
            <a:r>
              <a:rPr lang="en-US" dirty="0"/>
              <a:t> and AXI Network are 50MHz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2FAE6BC-8DC0-48D4-B243-F51C2EF87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0" y="1783194"/>
            <a:ext cx="8309810" cy="42760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523244" y="2430828"/>
            <a:ext cx="4382630" cy="3065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702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43075" y="1711880"/>
            <a:ext cx="8315326" cy="4374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39 – </a:t>
            </a:r>
            <a:r>
              <a:rPr lang="en-US" dirty="0"/>
              <a:t>Use the + button to add in a Video Timing Generator and Constant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D86E9591-F24E-447E-872A-0563A232F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04" y="1812712"/>
            <a:ext cx="8120187" cy="41785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>
            <a:off x="3200398" y="2505075"/>
            <a:ext cx="2066926" cy="1076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49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914651" y="1598528"/>
            <a:ext cx="6572249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40 – </a:t>
            </a:r>
            <a:r>
              <a:rPr lang="en-US" dirty="0"/>
              <a:t>Double click the Video Timing Controller on it to re-</a:t>
            </a:r>
            <a:r>
              <a:rPr lang="en-US" dirty="0" err="1"/>
              <a:t>customise</a:t>
            </a:r>
            <a:r>
              <a:rPr lang="en-US" dirty="0"/>
              <a:t> – as shown below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70AB68-0055-47A7-9CAE-0A8B08BF1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1711880"/>
            <a:ext cx="6412642" cy="43868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951868" y="2522892"/>
            <a:ext cx="4325481" cy="3277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869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314575" y="1770323"/>
            <a:ext cx="7372350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41 – </a:t>
            </a:r>
            <a:r>
              <a:rPr lang="en-US" dirty="0"/>
              <a:t>Run the connection automation to connect the VTC into the AXI Network – Ensure the clock is Clock 1 20MHz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6213A40-BF8F-42AF-AAB9-C7B0EE491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83" y="1844748"/>
            <a:ext cx="7137478" cy="43563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V="1">
            <a:off x="4581523" y="3696045"/>
            <a:ext cx="3581401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450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847850" y="1711880"/>
            <a:ext cx="8396399" cy="4403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42 – </a:t>
            </a:r>
            <a:r>
              <a:rPr lang="en-US" dirty="0"/>
              <a:t>Add in a AXI Stream to Video Out IP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96A21E32-04AB-4BF8-9FF9-1C9FA6C4F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51" y="1793739"/>
            <a:ext cx="8153400" cy="41956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V="1">
            <a:off x="4305298" y="2602307"/>
            <a:ext cx="1228728" cy="893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16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Required Hardware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2685E-52D5-405B-AD52-FF036233E190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Pre-Lab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8911A5-75CE-4CF8-BECB-C47A2BA8F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following hardware is required to complete this series of labs 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Digilent </a:t>
            </a:r>
            <a:r>
              <a:rPr lang="en-US" dirty="0">
                <a:hlinkClick r:id="rId3"/>
              </a:rPr>
              <a:t>Basys3 Development board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37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124201" y="1711879"/>
            <a:ext cx="5981700" cy="4472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43 – </a:t>
            </a:r>
            <a:r>
              <a:rPr lang="en-US" dirty="0"/>
              <a:t>Double click to re-</a:t>
            </a:r>
            <a:r>
              <a:rPr lang="en-US" dirty="0" err="1"/>
              <a:t>cusomtise</a:t>
            </a:r>
            <a:r>
              <a:rPr lang="en-US" dirty="0"/>
              <a:t> the AXI Stream to video out block and configure it as below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24E61C-48A4-42AF-B5F3-60EE2D9C3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65" y="1792805"/>
            <a:ext cx="5783469" cy="42336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V="1">
            <a:off x="5029199" y="2738435"/>
            <a:ext cx="3886201" cy="2900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932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028825" y="1657350"/>
            <a:ext cx="7696200" cy="44672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44 – </a:t>
            </a:r>
            <a:r>
              <a:rPr lang="en-US" dirty="0"/>
              <a:t>Connect the </a:t>
            </a:r>
            <a:r>
              <a:rPr lang="en-US" dirty="0" err="1"/>
              <a:t>Vtiming</a:t>
            </a:r>
            <a:r>
              <a:rPr lang="en-US" dirty="0"/>
              <a:t> Out to the </a:t>
            </a:r>
            <a:r>
              <a:rPr lang="en-US" dirty="0" err="1"/>
              <a:t>Vtiming</a:t>
            </a:r>
            <a:r>
              <a:rPr lang="en-US" dirty="0"/>
              <a:t> In of the VTC and AXIS to Video 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1BF9D2-89FD-4DD9-AA5F-45119F375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061" y="1810439"/>
            <a:ext cx="7379970" cy="41622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V="1">
            <a:off x="4829175" y="2867024"/>
            <a:ext cx="3248025" cy="2514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680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566752" y="2400844"/>
            <a:ext cx="9029700" cy="2476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45 – </a:t>
            </a:r>
            <a:r>
              <a:rPr lang="en-US" dirty="0"/>
              <a:t>Connect the output of the Video Mixer to the AXIS Video Out Input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87CAE-C175-4C88-B4C2-2583E138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2485590"/>
            <a:ext cx="8782050" cy="226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14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581150" y="1711880"/>
            <a:ext cx="8467725" cy="4422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46 – </a:t>
            </a:r>
            <a:r>
              <a:rPr lang="en-US" dirty="0"/>
              <a:t>Connect the clock out 3 to the </a:t>
            </a:r>
            <a:r>
              <a:rPr lang="en-US" dirty="0" err="1"/>
              <a:t>aclk</a:t>
            </a:r>
            <a:r>
              <a:rPr lang="en-US" dirty="0"/>
              <a:t> of the AXIS Video Out IP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E367DAF8-5E7C-40CC-97E1-E22CAE2BC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22" y="1810758"/>
            <a:ext cx="8241673" cy="42410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V="1">
            <a:off x="3514725" y="2705098"/>
            <a:ext cx="5095875" cy="2428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7465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71674" y="1906848"/>
            <a:ext cx="8267701" cy="4332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47 – </a:t>
            </a:r>
            <a:r>
              <a:rPr lang="en-US" dirty="0"/>
              <a:t>Connect the constant block to the VTC </a:t>
            </a:r>
            <a:r>
              <a:rPr lang="en-US" dirty="0" err="1"/>
              <a:t>clken</a:t>
            </a:r>
            <a:r>
              <a:rPr lang="en-US" dirty="0"/>
              <a:t> &amp; </a:t>
            </a:r>
            <a:r>
              <a:rPr lang="en-US" dirty="0" err="1"/>
              <a:t>SAXI_aclk_en</a:t>
            </a:r>
            <a:r>
              <a:rPr lang="en-US" dirty="0"/>
              <a:t> and </a:t>
            </a:r>
            <a:r>
              <a:rPr lang="en-US" dirty="0" err="1"/>
              <a:t>aclken</a:t>
            </a:r>
            <a:r>
              <a:rPr lang="en-US" dirty="0"/>
              <a:t>  &amp; </a:t>
            </a:r>
            <a:r>
              <a:rPr lang="en-US" dirty="0" err="1"/>
              <a:t>vid_io_out_ce</a:t>
            </a:r>
            <a:r>
              <a:rPr lang="en-US" dirty="0"/>
              <a:t> on the AXIS video 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254CEFC-E0B5-4021-9F6A-5C17C5FB8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98" y="1988879"/>
            <a:ext cx="8113603" cy="41751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>
            <a:off x="3170341" y="2849303"/>
            <a:ext cx="2628900" cy="15335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877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62150" y="1866900"/>
            <a:ext cx="8001000" cy="391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48 – </a:t>
            </a:r>
            <a:r>
              <a:rPr lang="en-US" dirty="0"/>
              <a:t>Connect </a:t>
            </a:r>
            <a:r>
              <a:rPr lang="en-US" dirty="0" err="1"/>
              <a:t>vtg_ce</a:t>
            </a:r>
            <a:r>
              <a:rPr lang="en-US" dirty="0"/>
              <a:t> to </a:t>
            </a:r>
            <a:r>
              <a:rPr lang="en-US" dirty="0" err="1"/>
              <a:t>gen_clken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78B847-AA9F-4E47-849D-F157D155A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576" y="1988879"/>
            <a:ext cx="7753350" cy="369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10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04975" y="1905000"/>
            <a:ext cx="8248650" cy="3990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49 – </a:t>
            </a:r>
            <a:r>
              <a:rPr lang="en-US" dirty="0"/>
              <a:t>Connect </a:t>
            </a:r>
            <a:r>
              <a:rPr lang="en-US" dirty="0" err="1"/>
              <a:t>sof_state_out</a:t>
            </a:r>
            <a:r>
              <a:rPr lang="en-US" dirty="0"/>
              <a:t> to </a:t>
            </a:r>
            <a:r>
              <a:rPr lang="en-US" dirty="0" err="1"/>
              <a:t>sof_state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D80942-1AFF-4001-AB00-9D0E0198B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935" y="2028878"/>
            <a:ext cx="8050648" cy="369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053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200400" y="1600201"/>
            <a:ext cx="5029199" cy="4756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50 – </a:t>
            </a:r>
            <a:r>
              <a:rPr lang="en-US" dirty="0"/>
              <a:t>Connect Clock 2 (25MHz) to the </a:t>
            </a:r>
            <a:r>
              <a:rPr lang="en-US" dirty="0" err="1"/>
              <a:t>clk</a:t>
            </a:r>
            <a:r>
              <a:rPr lang="en-US" dirty="0"/>
              <a:t> of the VTC and </a:t>
            </a:r>
            <a:r>
              <a:rPr lang="en-US" dirty="0" err="1"/>
              <a:t>vid_io_out_clk</a:t>
            </a:r>
            <a:r>
              <a:rPr lang="en-US" dirty="0"/>
              <a:t> on the AXIS video out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930BEF-0529-4B9D-AC97-D9A49443F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895" y="1712647"/>
            <a:ext cx="4710112" cy="44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669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43076" y="1809750"/>
            <a:ext cx="8134350" cy="4248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51 – </a:t>
            </a:r>
            <a:r>
              <a:rPr lang="en-US" dirty="0"/>
              <a:t>Click on regenerate layout to make the diagram more understandable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E9BE791-1A97-4FF5-8FE6-125C42851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08" y="1891334"/>
            <a:ext cx="7928502" cy="4079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3781423" y="1990724"/>
            <a:ext cx="142876" cy="24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9398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857625" y="1638259"/>
            <a:ext cx="4381499" cy="43624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52 – </a:t>
            </a:r>
            <a:r>
              <a:rPr lang="en-US" dirty="0"/>
              <a:t>Expand the </a:t>
            </a:r>
            <a:r>
              <a:rPr lang="en-US" dirty="0" err="1"/>
              <a:t>vid_io_out</a:t>
            </a:r>
            <a:r>
              <a:rPr lang="en-US" dirty="0"/>
              <a:t> on the AXIS Video Out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7C20FD-4122-4AD4-B77C-20D4C9B2E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800225"/>
            <a:ext cx="4051950" cy="40991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5591175" y="2305048"/>
            <a:ext cx="1181100" cy="112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91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Downloads and Installations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04D288-B5A5-43B3-B79B-66D3378E5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993816"/>
              </p:ext>
            </p:extLst>
          </p:nvPr>
        </p:nvGraphicFramePr>
        <p:xfrm>
          <a:off x="898867" y="2028360"/>
          <a:ext cx="10394266" cy="1100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93909">
                  <a:extLst>
                    <a:ext uri="{9D8B030D-6E8A-4147-A177-3AD203B41FA5}">
                      <a16:colId xmlns:a16="http://schemas.microsoft.com/office/drawing/2014/main" val="1523695496"/>
                    </a:ext>
                  </a:extLst>
                </a:gridCol>
                <a:gridCol w="5200357">
                  <a:extLst>
                    <a:ext uri="{9D8B030D-6E8A-4147-A177-3AD203B41FA5}">
                      <a16:colId xmlns:a16="http://schemas.microsoft.com/office/drawing/2014/main" val="187561519"/>
                    </a:ext>
                  </a:extLst>
                </a:gridCol>
              </a:tblGrid>
              <a:tr h="55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Vitis 2020.2 – Includes Vivado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Download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087750"/>
                  </a:ext>
                </a:extLst>
              </a:tr>
              <a:tr h="550228">
                <a:tc>
                  <a:txBody>
                    <a:bodyPr/>
                    <a:lstStyle/>
                    <a:p>
                      <a:r>
                        <a:rPr lang="en-US" dirty="0"/>
                        <a:t>Source Project Files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Download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02057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402685E-52D5-405B-AD52-FF036233E190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Pre-Lab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Download and install the following at least one day prior to the workshop. This may take a significant amount of time and drive space.  </a:t>
            </a:r>
          </a:p>
        </p:txBody>
      </p:sp>
    </p:spTree>
    <p:extLst>
      <p:ext uri="{BB962C8B-B14F-4D97-AF65-F5344CB8AC3E}">
        <p14:creationId xmlns:p14="http://schemas.microsoft.com/office/powerpoint/2010/main" val="4069489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924175" y="1638299"/>
            <a:ext cx="5848350" cy="46005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53 – </a:t>
            </a:r>
            <a:r>
              <a:rPr lang="en-US" dirty="0"/>
              <a:t>Make the </a:t>
            </a:r>
            <a:r>
              <a:rPr lang="en-US" dirty="0" err="1"/>
              <a:t>Vid_hsync</a:t>
            </a:r>
            <a:r>
              <a:rPr lang="en-US" dirty="0"/>
              <a:t> external and re-name it </a:t>
            </a:r>
            <a:r>
              <a:rPr lang="en-US" dirty="0" err="1"/>
              <a:t>Hsync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AC374E-12F7-46ED-95CA-8AFD2725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96" y="1735760"/>
            <a:ext cx="55721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71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228974" y="1638259"/>
            <a:ext cx="5572125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54 – </a:t>
            </a:r>
            <a:r>
              <a:rPr lang="en-US" dirty="0"/>
              <a:t>Make the </a:t>
            </a:r>
            <a:r>
              <a:rPr lang="en-US" dirty="0" err="1"/>
              <a:t>Vid_vsync</a:t>
            </a:r>
            <a:r>
              <a:rPr lang="en-US" dirty="0"/>
              <a:t> external and re-name it </a:t>
            </a:r>
            <a:r>
              <a:rPr lang="en-US" dirty="0" err="1"/>
              <a:t>Vsync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D536A-7FDC-45B7-945F-24EA8D2F6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63" y="1782302"/>
            <a:ext cx="5253037" cy="429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88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219326" y="1828800"/>
            <a:ext cx="7346705" cy="426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55 – </a:t>
            </a:r>
            <a:r>
              <a:rPr lang="en-US" dirty="0"/>
              <a:t>Add in three slices and connect them to the </a:t>
            </a:r>
            <a:r>
              <a:rPr lang="en-US" dirty="0" err="1"/>
              <a:t>Vid_data</a:t>
            </a:r>
            <a:r>
              <a:rPr lang="en-US" dirty="0"/>
              <a:t> output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73CAA6-4B49-4D47-B347-B772E392F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920992"/>
            <a:ext cx="7086600" cy="402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845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667000" y="1638259"/>
            <a:ext cx="5876925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56 – </a:t>
            </a:r>
            <a:r>
              <a:rPr lang="en-US" dirty="0"/>
              <a:t>Re-customize Slice 0 with the settings as below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785CEFE-5C0C-413C-AAD3-7F6D5CFB3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33" y="1711880"/>
            <a:ext cx="5642841" cy="43656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538769" y="2857499"/>
            <a:ext cx="3719403" cy="1038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1111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828926" y="1506195"/>
            <a:ext cx="6134100" cy="47993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57 – </a:t>
            </a:r>
            <a:r>
              <a:rPr lang="en-US" dirty="0"/>
              <a:t>Re-customize Slice 1 with the settings as below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585B662A-D117-492D-87E4-94A37790B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5" y="1654224"/>
            <a:ext cx="5886450" cy="45540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891197" y="2893048"/>
            <a:ext cx="3719403" cy="1038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323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013787" y="1611846"/>
            <a:ext cx="5886450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58 – </a:t>
            </a:r>
            <a:r>
              <a:rPr lang="en-US" dirty="0"/>
              <a:t>Re-customize Slice 2 with the settings as below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06D30C-9C49-4EAB-828B-D83174347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49" y="1711880"/>
            <a:ext cx="5669126" cy="43859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891197" y="2893048"/>
            <a:ext cx="3719403" cy="1038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1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305050" y="1895474"/>
            <a:ext cx="6419850" cy="40576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59 – </a:t>
            </a:r>
            <a:r>
              <a:rPr lang="en-US" dirty="0"/>
              <a:t>Make the Three Slice outputs external name them Slice0 </a:t>
            </a:r>
            <a:r>
              <a:rPr lang="en-US" dirty="0" err="1"/>
              <a:t>vgaRed</a:t>
            </a:r>
            <a:r>
              <a:rPr lang="en-US" dirty="0"/>
              <a:t>, Slice1 </a:t>
            </a:r>
            <a:r>
              <a:rPr lang="en-US" dirty="0" err="1"/>
              <a:t>vgaBlue</a:t>
            </a:r>
            <a:r>
              <a:rPr lang="en-US" dirty="0"/>
              <a:t> and Slice2 </a:t>
            </a:r>
            <a:r>
              <a:rPr lang="en-US" dirty="0" err="1"/>
              <a:t>vgaGreen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891197" y="2893048"/>
            <a:ext cx="3719403" cy="1038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CE3F1-621D-4B9C-A41C-5FD3E1AB0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2018385"/>
            <a:ext cx="6134100" cy="38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529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47825" y="1711880"/>
            <a:ext cx="8353425" cy="44412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60 – </a:t>
            </a:r>
            <a:r>
              <a:rPr lang="en-US" dirty="0"/>
              <a:t>Add in a New processor reset block and connect its clock input to clock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62B52AC4-6F95-4E18-B8FB-106041992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9" y="1833470"/>
            <a:ext cx="8153400" cy="41956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2795697" y="4181517"/>
            <a:ext cx="2909778" cy="1539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4849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57325" y="1711880"/>
            <a:ext cx="8239125" cy="43745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61 – </a:t>
            </a:r>
            <a:r>
              <a:rPr lang="en-US" dirty="0"/>
              <a:t>Connect the DCM locked signal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97057C6-E08D-4EFA-A34C-DADDED573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4" y="1844947"/>
            <a:ext cx="8057543" cy="41462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2671567" y="3980887"/>
            <a:ext cx="2909778" cy="1740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9623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38276" y="1638259"/>
            <a:ext cx="8515350" cy="44577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62 – </a:t>
            </a:r>
            <a:r>
              <a:rPr lang="en-US" dirty="0"/>
              <a:t>Connect the Reset signal to the </a:t>
            </a:r>
            <a:r>
              <a:rPr lang="en-US" dirty="0" err="1"/>
              <a:t>ext_reset_in</a:t>
            </a:r>
            <a:r>
              <a:rPr lang="en-US" dirty="0"/>
              <a:t> of the new processor reset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387981C-71C2-4A82-A5EC-9276FEE38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9" y="1711879"/>
            <a:ext cx="8316135" cy="42793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1657349" y="3798325"/>
            <a:ext cx="3762375" cy="1792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860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4E701E-CACE-41D3-8AC3-88B27FF8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Lab </a:t>
            </a:r>
            <a:br>
              <a:rPr lang="en-US" dirty="0"/>
            </a:br>
            <a:r>
              <a:rPr lang="en-US" dirty="0"/>
              <a:t>Creating Pong on the Basys3</a:t>
            </a:r>
            <a:br>
              <a:rPr lang="en-US" dirty="0"/>
            </a:b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C057E-7276-4FC4-A964-6A9D52AC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0AFF4-65BF-4002-BED6-C19FAA5D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772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336556" y="1934042"/>
            <a:ext cx="7229475" cy="3752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63 – </a:t>
            </a:r>
            <a:r>
              <a:rPr lang="en-US" dirty="0"/>
              <a:t>Connect the </a:t>
            </a:r>
            <a:r>
              <a:rPr lang="en-US" dirty="0" err="1"/>
              <a:t>peripheral_aresetn</a:t>
            </a:r>
            <a:r>
              <a:rPr lang="en-US" dirty="0"/>
              <a:t> from the reset block to the VTC </a:t>
            </a:r>
            <a:r>
              <a:rPr lang="en-US" dirty="0" err="1"/>
              <a:t>resetn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601192-6050-48F5-9AA8-34F2D470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619" y="2054847"/>
            <a:ext cx="6958012" cy="346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714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835956" y="2167986"/>
            <a:ext cx="8503079" cy="32826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64 – </a:t>
            </a:r>
            <a:r>
              <a:rPr lang="en-US" dirty="0"/>
              <a:t>Connect the </a:t>
            </a:r>
            <a:r>
              <a:rPr lang="en-US" dirty="0" err="1"/>
              <a:t>peripheral_areset</a:t>
            </a:r>
            <a:r>
              <a:rPr lang="en-US" dirty="0"/>
              <a:t> from the reset block to the AXIS Video Out </a:t>
            </a:r>
            <a:r>
              <a:rPr lang="en-US" dirty="0" err="1"/>
              <a:t>vid_in_out_reset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097CC-76EB-4D8F-A5A0-66FF90C7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034" y="2289968"/>
            <a:ext cx="8277931" cy="304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184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590800" y="2018144"/>
            <a:ext cx="6819900" cy="41032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65 – </a:t>
            </a:r>
            <a:r>
              <a:rPr lang="en-US" dirty="0"/>
              <a:t>Connect the </a:t>
            </a:r>
            <a:r>
              <a:rPr lang="en-US" dirty="0" err="1"/>
              <a:t>peripheral_areset</a:t>
            </a:r>
            <a:r>
              <a:rPr lang="en-US" dirty="0"/>
              <a:t> from the reset block associated with the clock 3 (50 </a:t>
            </a:r>
            <a:r>
              <a:rPr lang="en-US" dirty="0" err="1"/>
              <a:t>Mhz</a:t>
            </a:r>
            <a:r>
              <a:rPr lang="en-US" dirty="0"/>
              <a:t>) with the AXIS Video out </a:t>
            </a:r>
            <a:r>
              <a:rPr lang="en-US" dirty="0" err="1"/>
              <a:t>aresetn</a:t>
            </a:r>
            <a:r>
              <a:rPr lang="en-US" dirty="0"/>
              <a:t> input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FB088-FC9F-454F-A214-093DA6BD6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62" y="2149769"/>
            <a:ext cx="6505575" cy="38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341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228976" y="2536825"/>
            <a:ext cx="5562600" cy="12668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66 – </a:t>
            </a:r>
            <a:r>
              <a:rPr lang="en-US" dirty="0"/>
              <a:t>Validate the design, we should see no errors or warnings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ACF0BBA-788F-4311-9A32-D092C2089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37" y="2651125"/>
            <a:ext cx="53816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422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87794" y="1937691"/>
            <a:ext cx="8239126" cy="3752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67 – </a:t>
            </a:r>
            <a:r>
              <a:rPr lang="en-US" dirty="0"/>
              <a:t>Add in a new constraints source and select the IO constraints from the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FCD5097-C3CC-49F5-A3F6-5FFDD1901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2054847"/>
            <a:ext cx="7981950" cy="35475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2105024" y="2423464"/>
            <a:ext cx="2854569" cy="282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6072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843087" y="1711880"/>
            <a:ext cx="8505825" cy="44196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68 – </a:t>
            </a:r>
            <a:r>
              <a:rPr lang="en-US" dirty="0"/>
              <a:t>The final block design should look as below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C451682-7A27-460C-879C-9A7147681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33" y="1785500"/>
            <a:ext cx="8316136" cy="427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103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571750" y="2828925"/>
            <a:ext cx="6534150" cy="1628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69 – </a:t>
            </a:r>
            <a:r>
              <a:rPr lang="en-US" dirty="0"/>
              <a:t>Click on build the bit stream – If you see the following dialog select yes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4F54D21-970B-42A6-BD81-FC42248FC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2953201"/>
            <a:ext cx="6286500" cy="13811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7038974" y="3790949"/>
            <a:ext cx="809625" cy="46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209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381375" y="2028825"/>
            <a:ext cx="5076825" cy="38290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70 – </a:t>
            </a:r>
            <a:r>
              <a:rPr lang="en-US" dirty="0"/>
              <a:t>Click on build the bit stream – select the number of jobs and click run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2030C0E-6630-4158-9D6A-D27B85B4C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131047"/>
            <a:ext cx="4838700" cy="36004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6324599" y="5219741"/>
            <a:ext cx="962026" cy="409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1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45920" y="1598528"/>
            <a:ext cx="8598329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Open Vivado 2020.2. Once Vivado opens, open the </a:t>
            </a:r>
            <a:r>
              <a:rPr lang="en-US" dirty="0" err="1"/>
              <a:t>Xhub</a:t>
            </a:r>
            <a:r>
              <a:rPr lang="en-US" dirty="0"/>
              <a:t> Store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384516F-FD13-4526-A062-E6F3A174E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110" y="1781889"/>
            <a:ext cx="8339947" cy="42193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9B69AD-383B-4FBD-9871-9BE40B97AD61}"/>
              </a:ext>
            </a:extLst>
          </p:cNvPr>
          <p:cNvSpPr/>
          <p:nvPr/>
        </p:nvSpPr>
        <p:spPr>
          <a:xfrm>
            <a:off x="1933303" y="3901440"/>
            <a:ext cx="635726" cy="156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275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695575" y="1619250"/>
            <a:ext cx="6248400" cy="4565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 – </a:t>
            </a:r>
            <a:r>
              <a:rPr lang="en-US" dirty="0"/>
              <a:t>Once the </a:t>
            </a:r>
            <a:r>
              <a:rPr lang="en-US" dirty="0" err="1"/>
              <a:t>Xhub</a:t>
            </a:r>
            <a:r>
              <a:rPr lang="en-US" dirty="0"/>
              <a:t> </a:t>
            </a:r>
            <a:r>
              <a:rPr lang="en-US" dirty="0" err="1"/>
              <a:t>Stor</a:t>
            </a:r>
            <a:r>
              <a:rPr lang="en-US" dirty="0"/>
              <a:t> Opens on the boards tab ensue Basys3 board is installed, right click to install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C938BF-4639-43D2-98AE-D62BD105E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78" y="1725823"/>
            <a:ext cx="6019008" cy="43314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9B9273-B6FD-4B54-B282-9C80DD3B65CB}"/>
              </a:ext>
            </a:extLst>
          </p:cNvPr>
          <p:cNvSpPr/>
          <p:nvPr/>
        </p:nvSpPr>
        <p:spPr>
          <a:xfrm>
            <a:off x="3161212" y="4133354"/>
            <a:ext cx="635726" cy="156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335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3543</TotalTime>
  <Words>2766</Words>
  <Application>Microsoft Office PowerPoint</Application>
  <PresentationFormat>Widescreen</PresentationFormat>
  <Paragraphs>467</Paragraphs>
  <Slides>77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Microsoft Sans Serif</vt:lpstr>
      <vt:lpstr>Office Theme</vt:lpstr>
      <vt:lpstr>PowerPoint Presentation</vt:lpstr>
      <vt:lpstr>Table of Contents</vt:lpstr>
      <vt:lpstr>About this Workbook</vt:lpstr>
      <vt:lpstr>Pre-Lab Workshop Pre-requisites</vt:lpstr>
      <vt:lpstr>Required Hardware</vt:lpstr>
      <vt:lpstr>Downloads and Installations</vt:lpstr>
      <vt:lpstr>Lab  Creating Pong on the Basys3 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To</dc:creator>
  <cp:keywords>No Markings, , , , , , , , ,</cp:keywords>
  <cp:lastModifiedBy>adam taylor</cp:lastModifiedBy>
  <cp:revision>548</cp:revision>
  <dcterms:created xsi:type="dcterms:W3CDTF">2020-04-22T00:16:49Z</dcterms:created>
  <dcterms:modified xsi:type="dcterms:W3CDTF">2021-02-24T21:48:34Z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49da3d56-dfb3-473c-9313-c24a0b174cf2</vt:lpwstr>
  </property>
  <property fmtid="{D5CDD505-2E9C-101B-9397-08002B2CF9AE}" pid="3" name="XilinxPublication Year">
    <vt:lpwstr/>
  </property>
  <property fmtid="{D5CDD505-2E9C-101B-9397-08002B2CF9AE}" pid="4" name="XilinxVisual Markings">
    <vt:lpwstr/>
  </property>
  <property fmtid="{D5CDD505-2E9C-101B-9397-08002B2CF9AE}" pid="5" name="XilinxAdditional Classifications">
    <vt:lpwstr/>
  </property>
  <property fmtid="{D5CDD505-2E9C-101B-9397-08002B2CF9AE}" pid="6" name="XilinxDevelopment Projects">
    <vt:lpwstr/>
  </property>
  <property fmtid="{D5CDD505-2E9C-101B-9397-08002B2CF9AE}" pid="7" name="XilinxThird Party">
    <vt:lpwstr/>
  </property>
  <property fmtid="{D5CDD505-2E9C-101B-9397-08002B2CF9AE}" pid="8" name="XilinxExport Control">
    <vt:lpwstr/>
  </property>
  <property fmtid="{D5CDD505-2E9C-101B-9397-08002B2CF9AE}" pid="9" name="XilinxNote (Line 2)">
    <vt:lpwstr/>
  </property>
  <property fmtid="{D5CDD505-2E9C-101B-9397-08002B2CF9AE}" pid="10" name="XilinxClassification">
    <vt:lpwstr>No Markings</vt:lpwstr>
  </property>
</Properties>
</file>